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256" r:id="rId5"/>
    <p:sldId id="299" r:id="rId6"/>
    <p:sldId id="301" r:id="rId7"/>
    <p:sldId id="258" r:id="rId8"/>
    <p:sldId id="274" r:id="rId9"/>
    <p:sldId id="270" r:id="rId10"/>
    <p:sldId id="272" r:id="rId11"/>
    <p:sldId id="300" r:id="rId12"/>
    <p:sldId id="289" r:id="rId13"/>
    <p:sldId id="291" r:id="rId14"/>
    <p:sldId id="303" r:id="rId15"/>
    <p:sldId id="293" r:id="rId16"/>
    <p:sldId id="295" r:id="rId17"/>
    <p:sldId id="302" r:id="rId18"/>
    <p:sldId id="304" r:id="rId19"/>
    <p:sldId id="267" r:id="rId20"/>
    <p:sldId id="277" r:id="rId21"/>
    <p:sldId id="279" r:id="rId22"/>
    <p:sldId id="281" r:id="rId23"/>
    <p:sldId id="283" r:id="rId24"/>
    <p:sldId id="285" r:id="rId25"/>
    <p:sldId id="287" r:id="rId26"/>
    <p:sldId id="297" r:id="rId27"/>
    <p:sldId id="30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0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35"/>
    <p:restoredTop sz="94801"/>
  </p:normalViewPr>
  <p:slideViewPr>
    <p:cSldViewPr snapToGrid="0" snapToObjects="1">
      <p:cViewPr varScale="1">
        <p:scale>
          <a:sx n="93" d="100"/>
          <a:sy n="93" d="100"/>
        </p:scale>
        <p:origin x="20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49AB9-87FD-014B-A09C-DC208B332328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5C819-F2F5-B540-9058-DAE7E866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5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5C819-F2F5-B540-9058-DAE7E86675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2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22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8650" y="1276866"/>
            <a:ext cx="7886700" cy="433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69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610B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Text Box 21"/>
          <p:cNvSpPr txBox="1"/>
          <p:nvPr userDrawn="1"/>
        </p:nvSpPr>
        <p:spPr>
          <a:xfrm>
            <a:off x="5092329" y="811345"/>
            <a:ext cx="2892425" cy="60421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  <a:t>BE BOLD. </a:t>
            </a:r>
            <a:r>
              <a:rPr lang="en-US" sz="1050" b="0" dirty="0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  <a:t>Shape the Future.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  <a:t>New Mexico State University</a:t>
            </a:r>
            <a:br>
              <a:rPr lang="en-US" sz="1050" b="1" dirty="0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050" b="1" dirty="0" err="1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  <a:t>aces.nmsu.edu</a:t>
            </a:r>
            <a:endParaRPr lang="en-US" sz="1050" b="1" dirty="0">
              <a:solidFill>
                <a:srgbClr val="610B2B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610B2B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610B2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7" name="Group 34"/>
          <p:cNvGrpSpPr>
            <a:grpSpLocks/>
          </p:cNvGrpSpPr>
          <p:nvPr userDrawn="1"/>
        </p:nvGrpSpPr>
        <p:grpSpPr bwMode="auto">
          <a:xfrm>
            <a:off x="8039100" y="609600"/>
            <a:ext cx="1104900" cy="1203325"/>
            <a:chOff x="0" y="0"/>
            <a:chExt cx="1960880" cy="2134870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0"/>
              <a:ext cx="1960880" cy="2134870"/>
            </a:xfrm>
            <a:prstGeom prst="rect">
              <a:avLst/>
            </a:prstGeom>
            <a:solidFill>
              <a:srgbClr val="610B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9" name="Picture 36" descr="Macintosh HD:Users:nickyboyfloyd:Desktop:NMlogo_1colorstate_noU_black_btmp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05" y="88900"/>
              <a:ext cx="1779270" cy="195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3"/>
          <p:cNvSpPr txBox="1">
            <a:spLocks noChangeArrowheads="1"/>
          </p:cNvSpPr>
          <p:nvPr userDrawn="1"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610B2B"/>
                </a:solidFill>
                <a:latin typeface="Open Sans"/>
                <a:ea typeface="+mj-ea"/>
                <a:cs typeface="Open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122A5D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122A5D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122A5D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122A5D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College of Agricultural,</a:t>
            </a:r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Consumer and Environmental</a:t>
            </a:r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Sciences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6228027"/>
            <a:ext cx="9144000" cy="629973"/>
          </a:xfrm>
          <a:prstGeom prst="rect">
            <a:avLst/>
          </a:prstGeom>
          <a:solidFill>
            <a:srgbClr val="610B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TextBox 23"/>
          <p:cNvSpPr txBox="1">
            <a:spLocks noChangeArrowheads="1"/>
          </p:cNvSpPr>
          <p:nvPr userDrawn="1"/>
        </p:nvSpPr>
        <p:spPr bwMode="auto">
          <a:xfrm>
            <a:off x="0" y="626488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The College of Agricultural, Consumer and Environmental Sciences is an engine for economic and community development</a:t>
            </a:r>
            <a:br>
              <a:rPr lang="en-U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in New Mexico, improving the lives of New Mexicans through academic, research, and Extension programs.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36575" y="752441"/>
            <a:ext cx="78867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147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338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338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2686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3545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2479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516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73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36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D5100-F079-3C4A-A02B-4874C132AC9E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35D65-B258-054B-9B8F-B3F625603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159500"/>
            <a:ext cx="9144000" cy="698500"/>
          </a:xfrm>
          <a:prstGeom prst="rect">
            <a:avLst/>
          </a:prstGeom>
          <a:solidFill>
            <a:srgbClr val="610B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 Box 21"/>
          <p:cNvSpPr txBox="1"/>
          <p:nvPr userDrawn="1"/>
        </p:nvSpPr>
        <p:spPr>
          <a:xfrm>
            <a:off x="685800" y="6203730"/>
            <a:ext cx="2629477" cy="7493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BE BOLD. </a:t>
            </a:r>
            <a:r>
              <a:rPr lang="en-US" sz="10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Shape the Future.</a:t>
            </a:r>
            <a:endParaRPr lang="en-US" sz="1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New Mexico State University</a:t>
            </a:r>
            <a:endParaRPr lang="en-US" sz="1000" b="1" i="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0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aces.nmsu.edu</a:t>
            </a:r>
            <a:endParaRPr lang="en-US" sz="1000" b="1" i="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3" name="Group 23"/>
          <p:cNvGrpSpPr>
            <a:grpSpLocks/>
          </p:cNvGrpSpPr>
          <p:nvPr userDrawn="1"/>
        </p:nvGrpSpPr>
        <p:grpSpPr bwMode="auto">
          <a:xfrm>
            <a:off x="116546" y="6159500"/>
            <a:ext cx="641100" cy="698499"/>
            <a:chOff x="0" y="0"/>
            <a:chExt cx="1960880" cy="213487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1960880" cy="2134870"/>
            </a:xfrm>
            <a:prstGeom prst="rect">
              <a:avLst/>
            </a:prstGeom>
            <a:solidFill>
              <a:srgbClr val="610B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5" name="Picture 32" descr="Macintosh HD:Users:nickyboyfloyd:Desktop:NMlogo_1colorstate_noU_black_btmp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05" y="88900"/>
              <a:ext cx="1779270" cy="195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672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1" r:id="rId2"/>
    <p:sldLayoutId id="2147483684" r:id="rId3"/>
    <p:sldLayoutId id="2147483685" r:id="rId4"/>
    <p:sldLayoutId id="2147483668" r:id="rId5"/>
    <p:sldLayoutId id="2147483669" r:id="rId6"/>
    <p:sldLayoutId id="2147483687" r:id="rId7"/>
    <p:sldLayoutId id="2147483688" r:id="rId8"/>
    <p:sldLayoutId id="214748369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m4h.nmsu.edu/policies/rules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nm4h.nmsu.edu/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72678" y="902948"/>
            <a:ext cx="7772400" cy="113453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Take 10 with 4-H: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8093" y="1573250"/>
            <a:ext cx="8606673" cy="1655762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District Contests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Open to Novice and Junior 4-H members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77F40-1E5E-23B7-9B07-4687132CC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670" y="5014162"/>
            <a:ext cx="958161" cy="999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A5D282-9C82-51C9-AC6A-A42E7D9C13F0}"/>
              </a:ext>
            </a:extLst>
          </p:cNvPr>
          <p:cNvSpPr txBox="1"/>
          <p:nvPr/>
        </p:nvSpPr>
        <p:spPr>
          <a:xfrm>
            <a:off x="572678" y="2975054"/>
            <a:ext cx="8161255" cy="1675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SOUTHEAST District – June 20-22, 2023 (Portales, NM)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SOUTHWEST District – June 20-21, 2023  (Catron county)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NORTHERN District – June 28-29, 2023 (Moriarty, NM)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1177A-D8C1-BBDC-D194-CC0EFD9EC35B}"/>
              </a:ext>
            </a:extLst>
          </p:cNvPr>
          <p:cNvSpPr txBox="1"/>
          <p:nvPr/>
        </p:nvSpPr>
        <p:spPr>
          <a:xfrm>
            <a:off x="572678" y="5190836"/>
            <a:ext cx="568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District Contest Resources:</a:t>
            </a:r>
          </a:p>
          <a:p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hlinkClick r:id="rId4"/>
              </a:rPr>
              <a:t>https://nm4h.nmsu.edu/policies/rules.html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88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818" y="5408307"/>
            <a:ext cx="1240850" cy="1281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9227B7-4CF0-BFC0-9CB7-69AFF5AD45C5}"/>
              </a:ext>
            </a:extLst>
          </p:cNvPr>
          <p:cNvSpPr txBox="1"/>
          <p:nvPr/>
        </p:nvSpPr>
        <p:spPr>
          <a:xfrm>
            <a:off x="391212" y="457596"/>
            <a:ext cx="79298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Public Speaking: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Impropmtu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Contest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speaking competition on an unknown topic.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7004E2-A149-2481-C959-95057D39A542}"/>
              </a:ext>
            </a:extLst>
          </p:cNvPr>
          <p:cNvSpPr txBox="1"/>
          <p:nvPr/>
        </p:nvSpPr>
        <p:spPr>
          <a:xfrm>
            <a:off x="749361" y="3549833"/>
            <a:ext cx="4582160" cy="167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Participants will: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Draw 3 topics and choose one to speak 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given 3 minutes to organize their thoughts.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Give a 3 – 5 minute speech.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visual aides may be used.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59FEC-D122-693A-FEEE-2400B6C9F422}"/>
              </a:ext>
            </a:extLst>
          </p:cNvPr>
          <p:cNvSpPr txBox="1"/>
          <p:nvPr/>
        </p:nvSpPr>
        <p:spPr>
          <a:xfrm>
            <a:off x="631264" y="1570945"/>
            <a:ext cx="3412416" cy="171329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Critical thinking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speaking skills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and organizing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Self-confidence.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88D58C-5166-B3AD-7281-FF927D521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117" y="1657276"/>
            <a:ext cx="2483803" cy="247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7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83CA23-BAC6-AFA7-1B35-A353AB1E4E7C}"/>
              </a:ext>
            </a:extLst>
          </p:cNvPr>
          <p:cNvSpPr txBox="1"/>
          <p:nvPr/>
        </p:nvSpPr>
        <p:spPr>
          <a:xfrm>
            <a:off x="391212" y="457596"/>
            <a:ext cx="79298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Public Speaking: Poetry Contest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speaking competition on an unknown topic.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52C4B-F764-324D-AD44-C81F0753FBA0}"/>
              </a:ext>
            </a:extLst>
          </p:cNvPr>
          <p:cNvSpPr txBox="1"/>
          <p:nvPr/>
        </p:nvSpPr>
        <p:spPr>
          <a:xfrm>
            <a:off x="952106" y="3546439"/>
            <a:ext cx="4355185" cy="199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Participants recite a memorized poem.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be original or from book.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Novice = 1 – 2 minutes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Junior = 2 – 4 minutes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scores only.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D1B9D-DFE6-D4C6-C7F6-43D113A379C8}"/>
              </a:ext>
            </a:extLst>
          </p:cNvPr>
          <p:cNvSpPr txBox="1"/>
          <p:nvPr/>
        </p:nvSpPr>
        <p:spPr>
          <a:xfrm>
            <a:off x="952106" y="1435058"/>
            <a:ext cx="3214541" cy="189968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Self-confidence.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speaking skills.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management.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Teamwork.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C27A6C-C1C9-A4C3-F060-31A11E2C7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170" y="5390662"/>
            <a:ext cx="1243692" cy="1280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3CEDD7-DC36-4E7F-47EE-73F8028EC873}"/>
              </a:ext>
            </a:extLst>
          </p:cNvPr>
          <p:cNvSpPr txBox="1"/>
          <p:nvPr/>
        </p:nvSpPr>
        <p:spPr>
          <a:xfrm>
            <a:off x="5533534" y="3104778"/>
            <a:ext cx="32145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Parliamentary Procedure  (SE District)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Teams of (6) members             (Novice or Junior)                           demonstrate a meeting protocol.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scores only.</a:t>
            </a:r>
          </a:p>
        </p:txBody>
      </p:sp>
    </p:spTree>
    <p:extLst>
      <p:ext uri="{BB962C8B-B14F-4D97-AF65-F5344CB8AC3E}">
        <p14:creationId xmlns:p14="http://schemas.microsoft.com/office/powerpoint/2010/main" val="87439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BBFDF1D-CCB7-A09A-CA35-A8EBD7D2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2" y="1266659"/>
            <a:ext cx="3555365" cy="3555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8D7716-D4B6-7797-AE1B-7BC70885A6DB}"/>
              </a:ext>
            </a:extLst>
          </p:cNvPr>
          <p:cNvSpPr txBox="1"/>
          <p:nvPr/>
        </p:nvSpPr>
        <p:spPr>
          <a:xfrm>
            <a:off x="391212" y="457596"/>
            <a:ext cx="79298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Public Speaking: Prepared Speech Contest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speaking competition on a prepared topic.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818" y="5408307"/>
            <a:ext cx="1240850" cy="1281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B0652-AB0E-9F40-B3F3-FEC863E8F067}"/>
              </a:ext>
            </a:extLst>
          </p:cNvPr>
          <p:cNvSpPr txBox="1"/>
          <p:nvPr/>
        </p:nvSpPr>
        <p:spPr>
          <a:xfrm>
            <a:off x="631264" y="3387685"/>
            <a:ext cx="4641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Participants will: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and practice a speech on a chosen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 a prepared speech from memory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Speech types: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Persuasive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Entertaining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74C0F-C66D-93F2-E48A-4DE03B180703}"/>
              </a:ext>
            </a:extLst>
          </p:cNvPr>
          <p:cNvSpPr txBox="1"/>
          <p:nvPr/>
        </p:nvSpPr>
        <p:spPr>
          <a:xfrm>
            <a:off x="631264" y="1570945"/>
            <a:ext cx="3381936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and organizing skills.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speaking skills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Self-confidence.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384B3D-889D-3636-AE50-111E38ED8422}"/>
              </a:ext>
            </a:extLst>
          </p:cNvPr>
          <p:cNvSpPr txBox="1"/>
          <p:nvPr/>
        </p:nvSpPr>
        <p:spPr>
          <a:xfrm>
            <a:off x="3474720" y="4303246"/>
            <a:ext cx="2214880" cy="102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limit: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Novice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2 – 4 minutes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Junior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4 – 6 minutes </a:t>
            </a: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45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036" y="1753273"/>
            <a:ext cx="1143243" cy="1181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DF1CF-539C-9637-A1D1-B7A2FDBD417E}"/>
              </a:ext>
            </a:extLst>
          </p:cNvPr>
          <p:cNvSpPr txBox="1"/>
          <p:nvPr/>
        </p:nvSpPr>
        <p:spPr>
          <a:xfrm>
            <a:off x="391212" y="457596"/>
            <a:ext cx="7929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Talent Contest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 opportunity to develop self-confidence through special skills and public appearance.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30C18-E045-D476-EC2C-C25DC8E5F289}"/>
              </a:ext>
            </a:extLst>
          </p:cNvPr>
          <p:cNvSpPr txBox="1"/>
          <p:nvPr/>
        </p:nvSpPr>
        <p:spPr>
          <a:xfrm>
            <a:off x="822960" y="2934395"/>
            <a:ext cx="399288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Categories: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Comedian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Musical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Choreographed Routines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Celebrate 4-H Categories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6-minute time limit.</a:t>
            </a:r>
          </a:p>
          <a:p>
            <a:pPr>
              <a:lnSpc>
                <a:spcPct val="150000"/>
              </a:lnSpc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or group (up to 5).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757887-4474-1931-8773-756FAFF039BA}"/>
              </a:ext>
            </a:extLst>
          </p:cNvPr>
          <p:cNvSpPr txBox="1"/>
          <p:nvPr/>
        </p:nvSpPr>
        <p:spPr>
          <a:xfrm>
            <a:off x="631264" y="1570945"/>
            <a:ext cx="4276016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and organizing skills.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Self-responsibility.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Self-confidence.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B7E988-B11C-4FC3-1D51-40C9926D9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096" y="3516810"/>
            <a:ext cx="3282944" cy="20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7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E79B2-C4D8-3591-64CC-1B9ED305965B}"/>
              </a:ext>
            </a:extLst>
          </p:cNvPr>
          <p:cNvSpPr txBox="1"/>
          <p:nvPr/>
        </p:nvSpPr>
        <p:spPr>
          <a:xfrm>
            <a:off x="2856321" y="2366126"/>
            <a:ext cx="388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Agriculture Contests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D13B9-EFA9-446E-F6CC-F3C7109D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223" y="3126082"/>
            <a:ext cx="1487553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04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48B78-F752-E3BC-46EF-99927AEF82DD}"/>
              </a:ext>
            </a:extLst>
          </p:cNvPr>
          <p:cNvSpPr txBox="1"/>
          <p:nvPr/>
        </p:nvSpPr>
        <p:spPr>
          <a:xfrm>
            <a:off x="391212" y="457596"/>
            <a:ext cx="6028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Agronomy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sz="1800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Identification of components related to soil management and crop production. </a:t>
            </a:r>
            <a:endParaRPr lang="en-US" dirty="0">
              <a:solidFill>
                <a:srgbClr val="8C094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3D426-F3F8-6DEA-C661-A316138EFB1F}"/>
              </a:ext>
            </a:extLst>
          </p:cNvPr>
          <p:cNvSpPr txBox="1"/>
          <p:nvPr/>
        </p:nvSpPr>
        <p:spPr>
          <a:xfrm>
            <a:off x="4477732" y="1733412"/>
            <a:ext cx="4166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Novice and Juniors will identify: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seeds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kinds of farm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insects and their characteristics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 (3) classes of 4 related items based on quality, uniformity, and shelf life.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Juniors will answer (5) seed tag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 of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Harvest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Germination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Indicate if noxious weed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team scores.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70714-BEE5-10D6-944E-51399C225200}"/>
              </a:ext>
            </a:extLst>
          </p:cNvPr>
          <p:cNvSpPr txBox="1"/>
          <p:nvPr/>
        </p:nvSpPr>
        <p:spPr>
          <a:xfrm>
            <a:off x="933253" y="4083435"/>
            <a:ext cx="291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Agronomy contes 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offered in the 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and SW districts.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C1A6D-8B8C-A7E1-5EF9-24EFFDA1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056" y="5538107"/>
            <a:ext cx="1024217" cy="1060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61773B-198D-9FEE-B684-C5224D3C77F5}"/>
              </a:ext>
            </a:extLst>
          </p:cNvPr>
          <p:cNvSpPr txBox="1"/>
          <p:nvPr/>
        </p:nvSpPr>
        <p:spPr>
          <a:xfrm>
            <a:off x="1027190" y="1771735"/>
            <a:ext cx="2912882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Critical thinking skills.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 making skill.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and organizing.</a:t>
            </a:r>
          </a:p>
        </p:txBody>
      </p:sp>
    </p:spTree>
    <p:extLst>
      <p:ext uri="{BB962C8B-B14F-4D97-AF65-F5344CB8AC3E}">
        <p14:creationId xmlns:p14="http://schemas.microsoft.com/office/powerpoint/2010/main" val="388376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992" y="1256658"/>
            <a:ext cx="1136127" cy="1173770"/>
          </a:xfrm>
          <a:prstGeom prst="rect">
            <a:avLst/>
          </a:prstGeom>
        </p:spPr>
      </p:pic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B3437F2-E7B8-C4E3-7E51-8550C8EC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3" y="3429000"/>
            <a:ext cx="3020751" cy="2014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070D2-61AD-C9A4-A1B7-EE2532A5E8AB}"/>
              </a:ext>
            </a:extLst>
          </p:cNvPr>
          <p:cNvSpPr txBox="1"/>
          <p:nvPr/>
        </p:nvSpPr>
        <p:spPr>
          <a:xfrm>
            <a:off x="391212" y="457596"/>
            <a:ext cx="60284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Entomology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</a:t>
            </a:r>
            <a:r>
              <a:rPr lang="en-US" sz="1800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nsect identification and their mouth parts. </a:t>
            </a:r>
            <a:endParaRPr lang="en-US" dirty="0">
              <a:solidFill>
                <a:srgbClr val="8C094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F7FBB-ABFD-2E1D-4C89-A122EF32AF79}"/>
              </a:ext>
            </a:extLst>
          </p:cNvPr>
          <p:cNvSpPr txBox="1"/>
          <p:nvPr/>
        </p:nvSpPr>
        <p:spPr>
          <a:xfrm>
            <a:off x="615146" y="2798565"/>
            <a:ext cx="5339028" cy="313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+mn-cs"/>
              </a:rPr>
              <a:t>Novice members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Identify 25 specimens from a master list provided.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100 points possible.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Twenty-five minutes allotted time.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+mn-cs"/>
              </a:rPr>
              <a:t>Junior members 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Identify 25 specimens from a master list provided.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Identify the type of mouthparts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Total of 150 points possible.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Twenty-five minutes allotted for each section.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400" i="1" kern="1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Individual and team scores.</a:t>
            </a:r>
            <a:endParaRPr lang="en-US" sz="11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B2172-33EF-790A-54E5-EEAD976B8B93}"/>
              </a:ext>
            </a:extLst>
          </p:cNvPr>
          <p:cNvSpPr txBox="1"/>
          <p:nvPr/>
        </p:nvSpPr>
        <p:spPr>
          <a:xfrm>
            <a:off x="696839" y="1243087"/>
            <a:ext cx="4716034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 about 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insects.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critical thinking skills.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within the allotted time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3053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699" y="5310340"/>
            <a:ext cx="1112581" cy="1149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232F33-FE5C-EA65-90ED-5E4EC72A0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73259"/>
            <a:ext cx="4247157" cy="2041902"/>
          </a:xfrm>
          <a:prstGeom prst="rect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E3E460-4617-9423-9C53-DE16FD81C36F}"/>
              </a:ext>
            </a:extLst>
          </p:cNvPr>
          <p:cNvSpPr txBox="1"/>
          <p:nvPr/>
        </p:nvSpPr>
        <p:spPr>
          <a:xfrm>
            <a:off x="391212" y="457596"/>
            <a:ext cx="62737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Hippology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 interactive contest about all things pertaining to horses.</a:t>
            </a:r>
            <a:r>
              <a:rPr lang="en-US" sz="1800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en-US" dirty="0">
              <a:solidFill>
                <a:srgbClr val="8C094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C93EB5-59A7-02DA-B93C-4C10EAE4BF0C}"/>
              </a:ext>
            </a:extLst>
          </p:cNvPr>
          <p:cNvSpPr txBox="1"/>
          <p:nvPr/>
        </p:nvSpPr>
        <p:spPr>
          <a:xfrm>
            <a:off x="556286" y="3749159"/>
            <a:ext cx="8031428" cy="135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Contest has 2 parts (1 hours each):  200 points each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Written exam on breeds, colors, and anatomy.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Station Phase – identify horse related item like saddles, tack, tools, equipment, and feeds. 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400" i="1" kern="1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scores only.</a:t>
            </a:r>
            <a:endParaRPr lang="en-US" sz="1400" i="1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1EB1DD-F21F-6CE8-1559-A3A0CB7990B8}"/>
              </a:ext>
            </a:extLst>
          </p:cNvPr>
          <p:cNvSpPr txBox="1"/>
          <p:nvPr/>
        </p:nvSpPr>
        <p:spPr>
          <a:xfrm>
            <a:off x="556286" y="1904053"/>
            <a:ext cx="3539882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critical thinking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as a team.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27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04E343-8DF5-4645-9263-8EC1B9389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7" r="17337"/>
          <a:stretch/>
        </p:blipFill>
        <p:spPr>
          <a:xfrm>
            <a:off x="6167337" y="519759"/>
            <a:ext cx="2976663" cy="4781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75" y="5450785"/>
            <a:ext cx="1023485" cy="1057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B0762B-0B0F-EEDB-144E-5DDC5762171F}"/>
              </a:ext>
            </a:extLst>
          </p:cNvPr>
          <p:cNvSpPr txBox="1"/>
          <p:nvPr/>
        </p:nvSpPr>
        <p:spPr>
          <a:xfrm>
            <a:off x="391212" y="457596"/>
            <a:ext cx="62737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Horse Bowl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quiz game about all things pertaining to horses.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28565-9F00-1DF4-251B-3CD7FA9E2DB5}"/>
              </a:ext>
            </a:extLst>
          </p:cNvPr>
          <p:cNvSpPr txBox="1"/>
          <p:nvPr/>
        </p:nvSpPr>
        <p:spPr>
          <a:xfrm>
            <a:off x="622435" y="3195230"/>
            <a:ext cx="531368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Teams of 3 or 4 members answer a total of 40 questions using a buzzer system: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– designated for a particular member (chair).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Toss up – anyone from either team may answer.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Bonus – team can discuss and designate one member to answer.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team scores.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42FC6-3759-C2F7-D96E-B8541E118401}"/>
              </a:ext>
            </a:extLst>
          </p:cNvPr>
          <p:cNvSpPr txBox="1"/>
          <p:nvPr/>
        </p:nvSpPr>
        <p:spPr>
          <a:xfrm>
            <a:off x="487681" y="1471267"/>
            <a:ext cx="4815840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 about horses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critical thinking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as a team.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98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30" y="5456701"/>
            <a:ext cx="1067429" cy="1102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97F637-898D-98B0-DF61-CAC8D3336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921" y="849900"/>
            <a:ext cx="2904171" cy="2891707"/>
          </a:xfrm>
          <a:prstGeom prst="rect">
            <a:avLst/>
          </a:prstGeom>
          <a:ln w="1270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22354E-D946-C758-9081-FB13667C39D7}"/>
              </a:ext>
            </a:extLst>
          </p:cNvPr>
          <p:cNvSpPr txBox="1"/>
          <p:nvPr/>
        </p:nvSpPr>
        <p:spPr>
          <a:xfrm>
            <a:off x="391212" y="457596"/>
            <a:ext cx="62737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Horticulture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Identification of plants, fruits, and flowers.</a:t>
            </a:r>
            <a:r>
              <a:rPr lang="en-US" sz="1800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en-US" dirty="0">
              <a:solidFill>
                <a:srgbClr val="8C094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D1548-0A8D-9034-3321-D3067706F2A2}"/>
              </a:ext>
            </a:extLst>
          </p:cNvPr>
          <p:cNvSpPr txBox="1"/>
          <p:nvPr/>
        </p:nvSpPr>
        <p:spPr>
          <a:xfrm>
            <a:off x="581187" y="3686244"/>
            <a:ext cx="6418580" cy="2473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Novice and Junior participants complete 2 parts:</a:t>
            </a:r>
          </a:p>
          <a:p>
            <a:pPr marL="628641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40 specimens of vegetables, fruits, house plants, flowers, and nursery plants from master list provided</a:t>
            </a:r>
          </a:p>
          <a:p>
            <a:pPr marL="628641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 2 classes horticulture products based on their quality and characteristics from best to worst.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team scores.</a:t>
            </a:r>
          </a:p>
          <a:p>
            <a:pPr marL="342891" lvl="1">
              <a:lnSpc>
                <a:spcPct val="150000"/>
              </a:lnSpc>
              <a:spcBef>
                <a:spcPts val="300"/>
              </a:spcBef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06F9A9-D23A-40FB-0276-AACD513D90DD}"/>
              </a:ext>
            </a:extLst>
          </p:cNvPr>
          <p:cNvSpPr txBox="1"/>
          <p:nvPr/>
        </p:nvSpPr>
        <p:spPr>
          <a:xfrm>
            <a:off x="556286" y="1745350"/>
            <a:ext cx="5082514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 about horticulture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critical thinking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within the allotted time.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4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6836" y="2756779"/>
            <a:ext cx="3777481" cy="32870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 marL="5775">
              <a:spcBef>
                <a:spcPts val="59"/>
              </a:spcBef>
            </a:pP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Family</a:t>
            </a:r>
            <a:r>
              <a:rPr sz="1400" b="1" spc="41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and</a:t>
            </a:r>
            <a:r>
              <a:rPr sz="1400" b="1" spc="43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Consumer</a:t>
            </a:r>
            <a:r>
              <a:rPr sz="1400" b="1" spc="43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Science</a:t>
            </a:r>
            <a:r>
              <a:rPr sz="1400" b="1" spc="43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Open Sans ExtraBold"/>
                <a:cs typeface="Open Sans ExtraBold"/>
              </a:rPr>
              <a:t>Contests</a:t>
            </a:r>
            <a:endParaRPr sz="1400" dirty="0">
              <a:latin typeface="Open Sans ExtraBold"/>
              <a:cs typeface="Open Sans ExtraBold"/>
            </a:endParaRPr>
          </a:p>
          <a:p>
            <a:pPr marL="291236" indent="-285750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Consumer</a:t>
            </a:r>
            <a:r>
              <a:rPr sz="1400" spc="59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Decision</a:t>
            </a:r>
            <a:r>
              <a:rPr sz="1400" spc="6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Making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Family</a:t>
            </a:r>
            <a:r>
              <a:rPr sz="1400" spc="6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lang="en-US" sz="1400" spc="61" dirty="0">
                <a:solidFill>
                  <a:srgbClr val="231F20"/>
                </a:solidFill>
                <a:latin typeface="Open Sans"/>
                <a:cs typeface="Open Sans"/>
              </a:rPr>
              <a:t>&amp;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Consumer</a:t>
            </a:r>
            <a:r>
              <a:rPr sz="1400" spc="6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Science</a:t>
            </a:r>
            <a:r>
              <a:rPr sz="1400" spc="6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Skill-A-</a:t>
            </a:r>
            <a:r>
              <a:rPr sz="1400" spc="-9" dirty="0">
                <a:solidFill>
                  <a:srgbClr val="231F20"/>
                </a:solidFill>
                <a:latin typeface="Open Sans"/>
                <a:cs typeface="Open Sans"/>
              </a:rPr>
              <a:t>Thon</a:t>
            </a:r>
            <a:endParaRPr lang="en-US" sz="1400" spc="-9" dirty="0">
              <a:solidFill>
                <a:srgbClr val="231F20"/>
              </a:solidFill>
              <a:latin typeface="Open Sans"/>
              <a:cs typeface="Open Sans"/>
            </a:endParaRPr>
          </a:p>
          <a:p>
            <a:pPr marL="291236" indent="-285750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lang="en-US" sz="1400" spc="-9" dirty="0">
                <a:solidFill>
                  <a:srgbClr val="231F20"/>
                </a:solidFill>
                <a:latin typeface="Open Sans"/>
                <a:cs typeface="Open Sans"/>
              </a:rPr>
              <a:t>Family &amp; Consumer Science Bowl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82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Fashion</a:t>
            </a:r>
            <a:r>
              <a:rPr sz="1400" spc="36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Revue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84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Favorite</a:t>
            </a:r>
            <a:r>
              <a:rPr sz="1400" spc="34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Foods</a:t>
            </a:r>
            <a:endParaRPr sz="1400" dirty="0">
              <a:latin typeface="Open Sans"/>
              <a:cs typeface="Open Sans"/>
            </a:endParaRPr>
          </a:p>
          <a:p>
            <a:pPr marL="5775">
              <a:spcBef>
                <a:spcPts val="750"/>
              </a:spcBef>
            </a:pP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General</a:t>
            </a:r>
            <a:r>
              <a:rPr sz="1400" b="1" spc="41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Contests</a:t>
            </a:r>
            <a:r>
              <a:rPr sz="1400" b="1" spc="43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and</a:t>
            </a:r>
            <a:r>
              <a:rPr sz="1400" b="1" spc="43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Open Sans ExtraBold"/>
                <a:cs typeface="Open Sans ExtraBold"/>
              </a:rPr>
              <a:t>Presentations</a:t>
            </a:r>
            <a:endParaRPr sz="1400" dirty="0">
              <a:latin typeface="Open Sans"/>
              <a:cs typeface="Open Sans"/>
            </a:endParaRPr>
          </a:p>
          <a:p>
            <a:pPr marL="291236" marR="503264" indent="-285750">
              <a:lnSpc>
                <a:spcPct val="106600"/>
              </a:lnSpc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lang="en-US" sz="1400" spc="-9" dirty="0">
                <a:solidFill>
                  <a:srgbClr val="231F20"/>
                </a:solidFill>
                <a:latin typeface="Open Sans"/>
                <a:cs typeface="Open Sans"/>
              </a:rPr>
              <a:t>Parliamentary Procedure</a:t>
            </a:r>
          </a:p>
          <a:p>
            <a:pPr marL="291236" marR="503264" indent="-285750">
              <a:lnSpc>
                <a:spcPct val="106600"/>
              </a:lnSpc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Presentations</a:t>
            </a:r>
            <a:r>
              <a:rPr sz="1400" spc="-5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-</a:t>
            </a:r>
            <a:r>
              <a:rPr sz="1400" spc="-5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Agriculture,</a:t>
            </a:r>
            <a:r>
              <a:rPr sz="1400" spc="-5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Family</a:t>
            </a:r>
            <a:r>
              <a:rPr sz="1400" spc="-48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23" dirty="0">
                <a:solidFill>
                  <a:srgbClr val="231F20"/>
                </a:solidFill>
                <a:latin typeface="Open Sans"/>
                <a:cs typeface="Open Sans"/>
              </a:rPr>
              <a:t>&amp;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Consumer</a:t>
            </a:r>
            <a:r>
              <a:rPr sz="14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Sciences</a:t>
            </a:r>
            <a:r>
              <a:rPr lang="en-US" sz="1400" dirty="0">
                <a:solidFill>
                  <a:srgbClr val="231F20"/>
                </a:solidFill>
                <a:latin typeface="Open Sans"/>
                <a:cs typeface="Open Sans"/>
              </a:rPr>
              <a:t>,</a:t>
            </a:r>
            <a:r>
              <a:rPr sz="14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4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General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106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Public</a:t>
            </a:r>
            <a:r>
              <a:rPr sz="1400" spc="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Speaking</a:t>
            </a:r>
            <a:r>
              <a:rPr lang="en-US" sz="1400" spc="32" dirty="0">
                <a:solidFill>
                  <a:srgbClr val="231F20"/>
                </a:solidFill>
                <a:latin typeface="Open Sans"/>
                <a:cs typeface="Open Sans"/>
              </a:rPr>
              <a:t> –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Impromptu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104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Public</a:t>
            </a:r>
            <a:r>
              <a:rPr sz="1400" spc="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Speaking</a:t>
            </a:r>
            <a:r>
              <a:rPr sz="1400" spc="32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lang="en-US" sz="1400" dirty="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sz="1400" spc="32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P</a:t>
            </a:r>
            <a:r>
              <a:rPr lang="en-US" sz="1400" spc="-5" dirty="0">
                <a:solidFill>
                  <a:srgbClr val="231F20"/>
                </a:solidFill>
                <a:latin typeface="Open Sans"/>
                <a:cs typeface="Open Sans"/>
              </a:rPr>
              <a:t>oetry</a:t>
            </a:r>
          </a:p>
          <a:p>
            <a:pPr marL="291236" indent="-285750">
              <a:spcBef>
                <a:spcPts val="104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lang="en-US" sz="1400" spc="-5" dirty="0">
                <a:solidFill>
                  <a:srgbClr val="231F20"/>
                </a:solidFill>
                <a:latin typeface="Open Sans"/>
                <a:cs typeface="Open Sans"/>
              </a:rPr>
              <a:t>Public Speaking – Speech 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104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Talent</a:t>
            </a:r>
            <a:r>
              <a:rPr sz="1400" spc="27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9" dirty="0">
                <a:solidFill>
                  <a:srgbClr val="231F20"/>
                </a:solidFill>
                <a:latin typeface="Open Sans"/>
                <a:cs typeface="Open Sans"/>
              </a:rPr>
              <a:t>Show</a:t>
            </a:r>
            <a:endParaRPr lang="en-US" sz="1400" spc="-9" dirty="0">
              <a:solidFill>
                <a:srgbClr val="231F20"/>
              </a:solidFill>
              <a:latin typeface="Open Sans"/>
              <a:cs typeface="Ope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0" y="2756779"/>
            <a:ext cx="4256824" cy="2808348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 marL="5775">
              <a:spcBef>
                <a:spcPts val="59"/>
              </a:spcBef>
            </a:pP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Agriculture</a:t>
            </a:r>
            <a:r>
              <a:rPr sz="1400" b="1" spc="50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and</a:t>
            </a:r>
            <a:r>
              <a:rPr sz="1400" b="1" spc="52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Natural</a:t>
            </a:r>
            <a:r>
              <a:rPr sz="1400" b="1" spc="52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dirty="0">
                <a:solidFill>
                  <a:srgbClr val="231F20"/>
                </a:solidFill>
                <a:latin typeface="Open Sans ExtraBold"/>
                <a:cs typeface="Open Sans ExtraBold"/>
              </a:rPr>
              <a:t>Resources</a:t>
            </a:r>
            <a:r>
              <a:rPr sz="1400" b="1" spc="55" dirty="0">
                <a:solidFill>
                  <a:srgbClr val="231F20"/>
                </a:solidFill>
                <a:latin typeface="Open Sans ExtraBold"/>
                <a:cs typeface="Open Sans ExtraBold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Open Sans ExtraBold"/>
                <a:cs typeface="Open Sans ExtraBold"/>
              </a:rPr>
              <a:t>Contests</a:t>
            </a:r>
            <a:endParaRPr sz="1400" dirty="0">
              <a:latin typeface="Open Sans ExtraBold"/>
              <a:cs typeface="Open Sans ExtraBold"/>
            </a:endParaRPr>
          </a:p>
          <a:p>
            <a:pPr marL="291236" indent="-285750">
              <a:spcBef>
                <a:spcPts val="20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lang="en-US" sz="1400" spc="-5" dirty="0">
                <a:solidFill>
                  <a:srgbClr val="231F20"/>
                </a:solidFill>
                <a:latin typeface="Open Sans"/>
                <a:cs typeface="Open Sans"/>
              </a:rPr>
              <a:t>Agronomy</a:t>
            </a:r>
          </a:p>
          <a:p>
            <a:pPr marL="291236" indent="-285750">
              <a:spcBef>
                <a:spcPts val="20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Entomology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23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Hippology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20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Horticulture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20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Horse</a:t>
            </a:r>
            <a:r>
              <a:rPr sz="1400" spc="4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9" dirty="0">
                <a:solidFill>
                  <a:srgbClr val="231F20"/>
                </a:solidFill>
                <a:latin typeface="Open Sans"/>
                <a:cs typeface="Open Sans"/>
              </a:rPr>
              <a:t>Bowl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23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Horse</a:t>
            </a:r>
            <a:r>
              <a:rPr sz="1400" spc="4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Judging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20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Livestock</a:t>
            </a:r>
            <a:r>
              <a:rPr sz="1400" spc="39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Judging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23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Livestock</a:t>
            </a:r>
            <a:r>
              <a:rPr sz="1400" spc="8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Skill-A-</a:t>
            </a:r>
            <a:r>
              <a:rPr sz="1400" spc="-9" dirty="0">
                <a:solidFill>
                  <a:srgbClr val="231F20"/>
                </a:solidFill>
                <a:latin typeface="Open Sans"/>
                <a:cs typeface="Open Sans"/>
              </a:rPr>
              <a:t>Thon</a:t>
            </a:r>
            <a:endParaRPr sz="1400" dirty="0">
              <a:latin typeface="Open Sans"/>
              <a:cs typeface="Open Sans"/>
            </a:endParaRPr>
          </a:p>
          <a:p>
            <a:pPr marL="291236" indent="-285750">
              <a:spcBef>
                <a:spcPts val="20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Meat</a:t>
            </a:r>
            <a:r>
              <a:rPr sz="1400" spc="32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Judging</a:t>
            </a:r>
            <a:endParaRPr lang="en-US" sz="1400" spc="-5" dirty="0">
              <a:solidFill>
                <a:srgbClr val="231F20"/>
              </a:solidFill>
              <a:latin typeface="Open Sans"/>
              <a:cs typeface="Open Sans"/>
            </a:endParaRPr>
          </a:p>
          <a:p>
            <a:pPr marL="291236" indent="-285750">
              <a:spcBef>
                <a:spcPts val="20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lang="en-US" sz="1400" spc="-5" dirty="0">
                <a:solidFill>
                  <a:srgbClr val="231F20"/>
                </a:solidFill>
                <a:latin typeface="Open Sans"/>
                <a:cs typeface="Open Sans"/>
              </a:rPr>
              <a:t>Range Plant I.D.</a:t>
            </a:r>
          </a:p>
          <a:p>
            <a:pPr marL="291236" indent="-285750">
              <a:spcBef>
                <a:spcPts val="20"/>
              </a:spcBef>
              <a:buFont typeface="Arial" panose="020B0604020202020204" pitchFamily="34" charset="0"/>
              <a:buChar char="•"/>
              <a:tabLst>
                <a:tab pos="101057" algn="l"/>
              </a:tabLst>
            </a:pP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Wildlife</a:t>
            </a:r>
            <a:r>
              <a:rPr sz="1400" spc="48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dirty="0">
                <a:solidFill>
                  <a:srgbClr val="231F20"/>
                </a:solidFill>
                <a:latin typeface="Open Sans"/>
                <a:cs typeface="Open Sans"/>
              </a:rPr>
              <a:t>Habitat</a:t>
            </a:r>
            <a:r>
              <a:rPr sz="1400" spc="5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Open Sans"/>
                <a:cs typeface="Open Sans"/>
              </a:rPr>
              <a:t>Evaluation</a:t>
            </a:r>
            <a:endParaRPr lang="en-US" sz="1400" spc="-5" dirty="0">
              <a:solidFill>
                <a:srgbClr val="231F20"/>
              </a:solidFill>
              <a:latin typeface="Open Sans"/>
              <a:cs typeface="Open Sans"/>
            </a:endParaRPr>
          </a:p>
          <a:p>
            <a:pPr marL="5486">
              <a:spcBef>
                <a:spcPts val="20"/>
              </a:spcBef>
              <a:tabLst>
                <a:tab pos="101057" algn="l"/>
              </a:tabLst>
            </a:pPr>
            <a:endParaRPr lang="en-US" sz="1400" spc="-5" dirty="0">
              <a:solidFill>
                <a:srgbClr val="231F20"/>
              </a:solidFill>
              <a:latin typeface="Open Sans"/>
              <a:cs typeface="Open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5146" y="472505"/>
            <a:ext cx="1613868" cy="259317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 marL="11549">
              <a:spcBef>
                <a:spcPts val="59"/>
              </a:spcBef>
            </a:pPr>
            <a:r>
              <a:rPr sz="818" b="1" dirty="0">
                <a:solidFill>
                  <a:srgbClr val="FFFFFF"/>
                </a:solidFill>
                <a:latin typeface="Open Sans ExtraBold"/>
                <a:cs typeface="Open Sans ExtraBold"/>
              </a:rPr>
              <a:t>BE</a:t>
            </a:r>
            <a:r>
              <a:rPr sz="818" b="1" spc="11" dirty="0">
                <a:solidFill>
                  <a:srgbClr val="FFFFFF"/>
                </a:solidFill>
                <a:latin typeface="Open Sans ExtraBold"/>
                <a:cs typeface="Open Sans ExtraBold"/>
              </a:rPr>
              <a:t> </a:t>
            </a:r>
            <a:r>
              <a:rPr sz="818" b="1" dirty="0">
                <a:solidFill>
                  <a:srgbClr val="FFFFFF"/>
                </a:solidFill>
                <a:latin typeface="Open Sans ExtraBold"/>
                <a:cs typeface="Open Sans ExtraBold"/>
              </a:rPr>
              <a:t>BOLD.</a:t>
            </a:r>
            <a:r>
              <a:rPr sz="818" b="1" spc="14" dirty="0">
                <a:solidFill>
                  <a:srgbClr val="FFFFFF"/>
                </a:solidFill>
                <a:latin typeface="Open Sans ExtraBold"/>
                <a:cs typeface="Open Sans ExtraBold"/>
              </a:rPr>
              <a:t> </a:t>
            </a:r>
            <a:r>
              <a:rPr sz="818" b="1" spc="27" dirty="0">
                <a:solidFill>
                  <a:srgbClr val="FFFFFF"/>
                </a:solidFill>
                <a:latin typeface="Open Sans"/>
                <a:cs typeface="Open Sans"/>
              </a:rPr>
              <a:t>Shape</a:t>
            </a:r>
            <a:r>
              <a:rPr sz="818" b="1" spc="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818" b="1" spc="43" dirty="0">
                <a:solidFill>
                  <a:srgbClr val="FFFFFF"/>
                </a:solidFill>
                <a:latin typeface="Open Sans"/>
                <a:cs typeface="Open Sans"/>
              </a:rPr>
              <a:t>the</a:t>
            </a:r>
            <a:r>
              <a:rPr sz="818" b="1" spc="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818" b="1" spc="27" dirty="0">
                <a:solidFill>
                  <a:srgbClr val="FFFFFF"/>
                </a:solidFill>
                <a:latin typeface="Open Sans"/>
                <a:cs typeface="Open Sans"/>
              </a:rPr>
              <a:t>Future.</a:t>
            </a:r>
            <a:r>
              <a:rPr sz="716" b="1" spc="40" baseline="31746" dirty="0">
                <a:solidFill>
                  <a:srgbClr val="FFFFFF"/>
                </a:solidFill>
                <a:latin typeface="Open Sans"/>
                <a:cs typeface="Open Sans"/>
              </a:rPr>
              <a:t>®</a:t>
            </a:r>
            <a:endParaRPr sz="716" baseline="31746">
              <a:latin typeface="Open Sans"/>
              <a:cs typeface="Open Sans"/>
            </a:endParaRPr>
          </a:p>
          <a:p>
            <a:pPr marL="11549">
              <a:spcBef>
                <a:spcPts val="18"/>
              </a:spcBef>
            </a:pPr>
            <a:r>
              <a:rPr sz="818" b="1" dirty="0">
                <a:solidFill>
                  <a:srgbClr val="FFFFFF"/>
                </a:solidFill>
                <a:latin typeface="Open Sans ExtraBold"/>
                <a:cs typeface="Open Sans ExtraBold"/>
              </a:rPr>
              <a:t>New</a:t>
            </a:r>
            <a:r>
              <a:rPr sz="818" b="1" spc="23" dirty="0">
                <a:solidFill>
                  <a:srgbClr val="FFFFFF"/>
                </a:solidFill>
                <a:latin typeface="Open Sans ExtraBold"/>
                <a:cs typeface="Open Sans ExtraBold"/>
              </a:rPr>
              <a:t> </a:t>
            </a:r>
            <a:r>
              <a:rPr sz="818" b="1" dirty="0">
                <a:solidFill>
                  <a:srgbClr val="FFFFFF"/>
                </a:solidFill>
                <a:latin typeface="Open Sans ExtraBold"/>
                <a:cs typeface="Open Sans ExtraBold"/>
              </a:rPr>
              <a:t>Mexico</a:t>
            </a:r>
            <a:r>
              <a:rPr sz="818" b="1" spc="23" dirty="0">
                <a:solidFill>
                  <a:srgbClr val="FFFFFF"/>
                </a:solidFill>
                <a:latin typeface="Open Sans ExtraBold"/>
                <a:cs typeface="Open Sans ExtraBold"/>
              </a:rPr>
              <a:t> </a:t>
            </a:r>
            <a:r>
              <a:rPr sz="818" b="1" dirty="0">
                <a:solidFill>
                  <a:srgbClr val="FFFFFF"/>
                </a:solidFill>
                <a:latin typeface="Open Sans ExtraBold"/>
                <a:cs typeface="Open Sans ExtraBold"/>
              </a:rPr>
              <a:t>State</a:t>
            </a:r>
            <a:r>
              <a:rPr sz="818" b="1" spc="23" dirty="0">
                <a:solidFill>
                  <a:srgbClr val="FFFFFF"/>
                </a:solidFill>
                <a:latin typeface="Open Sans ExtraBold"/>
                <a:cs typeface="Open Sans ExtraBold"/>
              </a:rPr>
              <a:t> </a:t>
            </a:r>
            <a:r>
              <a:rPr sz="818" b="1" spc="-5" dirty="0">
                <a:solidFill>
                  <a:srgbClr val="FFFFFF"/>
                </a:solidFill>
                <a:latin typeface="Open Sans ExtraBold"/>
                <a:cs typeface="Open Sans ExtraBold"/>
              </a:rPr>
              <a:t>University</a:t>
            </a:r>
            <a:endParaRPr sz="818">
              <a:latin typeface="Open Sans ExtraBold"/>
              <a:cs typeface="Open Sans ExtraBold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950" y="298810"/>
            <a:ext cx="507893" cy="53836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278840" y="460080"/>
            <a:ext cx="2393803" cy="197900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1250" b="1" spc="41" dirty="0">
                <a:solidFill>
                  <a:srgbClr val="FFFFFF"/>
                </a:solidFill>
                <a:latin typeface="Open Sans"/>
                <a:cs typeface="Open Sans"/>
              </a:rPr>
              <a:t>Cooperative</a:t>
            </a:r>
            <a:r>
              <a:rPr sz="1250" b="1" spc="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250" b="1" spc="41" dirty="0">
                <a:solidFill>
                  <a:srgbClr val="FFFFFF"/>
                </a:solidFill>
                <a:latin typeface="Open Sans"/>
                <a:cs typeface="Open Sans"/>
              </a:rPr>
              <a:t>Extension</a:t>
            </a:r>
            <a:r>
              <a:rPr sz="1250" b="1" spc="16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250" b="1" spc="36" dirty="0">
                <a:solidFill>
                  <a:srgbClr val="FFFFFF"/>
                </a:solidFill>
                <a:latin typeface="Open Sans"/>
                <a:cs typeface="Open Sans"/>
              </a:rPr>
              <a:t>Service</a:t>
            </a:r>
            <a:endParaRPr sz="1250">
              <a:latin typeface="Open Sans"/>
              <a:cs typeface="Ope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8058" y="381417"/>
            <a:ext cx="8209676" cy="474008"/>
          </a:xfrm>
          <a:prstGeom prst="rect">
            <a:avLst/>
          </a:prstGeom>
        </p:spPr>
        <p:txBody>
          <a:bodyPr vert="horz" wrap="square" lIns="0" tIns="10366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8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4-</a:t>
            </a:r>
            <a:r>
              <a:rPr lang="en-US" sz="2400" b="1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  <a:r>
              <a:rPr lang="en-US" sz="2400" b="1" spc="-18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b="1" spc="-5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Contests </a:t>
            </a:r>
            <a:r>
              <a:rPr lang="en-US" b="1" spc="-5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are an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extension of skills learned in 4-H projects.</a:t>
            </a:r>
            <a:r>
              <a:rPr lang="en-US" b="1" spc="-5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en-US" dirty="0">
              <a:solidFill>
                <a:srgbClr val="8C094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66DA73-83C1-F332-F0DD-1E61E7BB3563}"/>
              </a:ext>
            </a:extLst>
          </p:cNvPr>
          <p:cNvSpPr txBox="1"/>
          <p:nvPr/>
        </p:nvSpPr>
        <p:spPr>
          <a:xfrm>
            <a:off x="836378" y="1014767"/>
            <a:ext cx="6016910" cy="14911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20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YOUTH LEARN TO: 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kern="120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Engage with peers.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kern="120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Work as a team.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kern="120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Practice public speaking skills and decision-making skills.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kern="120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Have fun!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1C05D7-1F5F-CA7E-71E8-DFA74C6B2ACC}"/>
              </a:ext>
            </a:extLst>
          </p:cNvPr>
          <p:cNvSpPr txBox="1"/>
          <p:nvPr/>
        </p:nvSpPr>
        <p:spPr>
          <a:xfrm>
            <a:off x="4493545" y="5357605"/>
            <a:ext cx="3128487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057" algn="l"/>
              </a:tabLst>
              <a:defRPr/>
            </a:pPr>
            <a:r>
              <a:rPr kumimoji="0" lang="en-US" sz="1400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Shooting Sports Contests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291236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1057" algn="l"/>
              </a:tabLst>
              <a:defRPr/>
            </a:pPr>
            <a:r>
              <a:rPr kumimoji="0" lang="en-US" sz="1400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Archery, Shotgun, Rifle, Pistol, Muzzle Loader, Hunting Skills</a:t>
            </a:r>
            <a:endParaRPr kumimoji="0" lang="en-US" sz="1400" b="0" i="0" u="none" strike="noStrike" kern="1200" cap="none" spc="-9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70FEB0-2752-0212-5385-FE2C40A1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941" y="3343203"/>
            <a:ext cx="1046181" cy="10915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9B619C1-7756-4C51-4F68-23A2878C4B90}"/>
              </a:ext>
            </a:extLst>
          </p:cNvPr>
          <p:cNvSpPr txBox="1"/>
          <p:nvPr/>
        </p:nvSpPr>
        <p:spPr>
          <a:xfrm>
            <a:off x="476104" y="3532981"/>
            <a:ext cx="8008594" cy="2320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Novice and Junior Participants place 4 classes of 4 animals from best to worst.            (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Cattle, Sheep, Goats, Pigs)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minutes allotted for each class.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Animals may be intended for market or breeding.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Novice members give oral reasons on 1 class.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Junior members give of oral reasons on 2 classes.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400" i="1" kern="1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team scores.</a:t>
            </a:r>
            <a:endParaRPr lang="en-US" sz="1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188" y="5381456"/>
            <a:ext cx="1046480" cy="108115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CC1EC60-CEEA-3F44-97D4-A22CA7E43500}"/>
              </a:ext>
            </a:extLst>
          </p:cNvPr>
          <p:cNvSpPr txBox="1">
            <a:spLocks/>
          </p:cNvSpPr>
          <p:nvPr/>
        </p:nvSpPr>
        <p:spPr>
          <a:xfrm>
            <a:off x="1488332" y="493601"/>
            <a:ext cx="6167336" cy="8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4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E4FAB-9A8A-9144-9E8E-C69923789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362" y="1341341"/>
            <a:ext cx="3171336" cy="2122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F1157F-C486-31B8-2376-70F851868E1D}"/>
              </a:ext>
            </a:extLst>
          </p:cNvPr>
          <p:cNvSpPr txBox="1"/>
          <p:nvPr/>
        </p:nvSpPr>
        <p:spPr>
          <a:xfrm>
            <a:off x="391212" y="457596"/>
            <a:ext cx="62737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Livestock Judging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The evaluation and placement of a group of animals.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9D362B-D02E-9DC9-055A-DE824FCB08F9}"/>
              </a:ext>
            </a:extLst>
          </p:cNvPr>
          <p:cNvSpPr txBox="1"/>
          <p:nvPr/>
        </p:nvSpPr>
        <p:spPr>
          <a:xfrm>
            <a:off x="556286" y="1495326"/>
            <a:ext cx="3539882" cy="171329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 decision making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critical thinking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 speaking skills.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25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628" y="1666414"/>
            <a:ext cx="828462" cy="855911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CC1EC60-CEEA-3F44-97D4-A22CA7E43500}"/>
              </a:ext>
            </a:extLst>
          </p:cNvPr>
          <p:cNvSpPr txBox="1">
            <a:spLocks/>
          </p:cNvSpPr>
          <p:nvPr/>
        </p:nvSpPr>
        <p:spPr>
          <a:xfrm>
            <a:off x="1488332" y="493601"/>
            <a:ext cx="6167336" cy="8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4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6124B-583C-EB42-9A49-0F6713061FA5}"/>
              </a:ext>
            </a:extLst>
          </p:cNvPr>
          <p:cNvSpPr txBox="1"/>
          <p:nvPr/>
        </p:nvSpPr>
        <p:spPr>
          <a:xfrm>
            <a:off x="556286" y="2958948"/>
            <a:ext cx="3860144" cy="264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Novice and Junior Identify and evaluate: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Breeds of livestock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Types of feeds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feed tags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Medicine labels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cuts of meats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Judge a class of meat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14AC3-9D88-97D1-2607-C0BC8FF935DF}"/>
              </a:ext>
            </a:extLst>
          </p:cNvPr>
          <p:cNvSpPr txBox="1"/>
          <p:nvPr/>
        </p:nvSpPr>
        <p:spPr>
          <a:xfrm>
            <a:off x="391212" y="457596"/>
            <a:ext cx="79298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Livestock Skill-a-thon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Identification and practicum contest related to livestock production.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60CD5D-EA29-9A63-E829-9301AEAF7170}"/>
              </a:ext>
            </a:extLst>
          </p:cNvPr>
          <p:cNvSpPr txBox="1"/>
          <p:nvPr/>
        </p:nvSpPr>
        <p:spPr>
          <a:xfrm>
            <a:off x="556286" y="1341341"/>
            <a:ext cx="4818354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 about livestock 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 decision making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critical thinking skills.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11820B-8DF5-3643-9EB1-4359DF33F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430" y="3065869"/>
            <a:ext cx="4268182" cy="27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88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596" y="1118268"/>
            <a:ext cx="1240850" cy="128196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CC1EC60-CEEA-3F44-97D4-A22CA7E43500}"/>
              </a:ext>
            </a:extLst>
          </p:cNvPr>
          <p:cNvSpPr txBox="1">
            <a:spLocks/>
          </p:cNvSpPr>
          <p:nvPr/>
        </p:nvSpPr>
        <p:spPr>
          <a:xfrm>
            <a:off x="1488332" y="493601"/>
            <a:ext cx="6167336" cy="81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4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6124B-583C-EB42-9A49-0F6713061FA5}"/>
              </a:ext>
            </a:extLst>
          </p:cNvPr>
          <p:cNvSpPr txBox="1"/>
          <p:nvPr/>
        </p:nvSpPr>
        <p:spPr>
          <a:xfrm>
            <a:off x="551837" y="2874654"/>
            <a:ext cx="434269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15 retail cuts – beef, pork, and lamb.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of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of primal cut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of retail cut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 a class of meats from best to worst based on a set of criteria.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team scores.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6385-9137-F84B-88EC-68EF139C0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534" y="3413309"/>
            <a:ext cx="3558514" cy="2326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5A0578-F3D7-7343-64C7-E7874A0FF606}"/>
              </a:ext>
            </a:extLst>
          </p:cNvPr>
          <p:cNvSpPr txBox="1"/>
          <p:nvPr/>
        </p:nvSpPr>
        <p:spPr>
          <a:xfrm>
            <a:off x="391212" y="457596"/>
            <a:ext cx="79298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Meats Judging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Evaluation of cuts of meat.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0460D-6DD2-F47F-E3A4-A7A4E2C6C99B}"/>
              </a:ext>
            </a:extLst>
          </p:cNvPr>
          <p:cNvSpPr txBox="1"/>
          <p:nvPr/>
        </p:nvSpPr>
        <p:spPr>
          <a:xfrm>
            <a:off x="551837" y="1353732"/>
            <a:ext cx="4818354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 knowledge about meats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 decision making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critical thinking skills.</a:t>
            </a:r>
          </a:p>
        </p:txBody>
      </p:sp>
    </p:spTree>
    <p:extLst>
      <p:ext uri="{BB962C8B-B14F-4D97-AF65-F5344CB8AC3E}">
        <p14:creationId xmlns:p14="http://schemas.microsoft.com/office/powerpoint/2010/main" val="3407238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88" y="5494801"/>
            <a:ext cx="1097280" cy="1133636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CC1EC60-CEEA-3F44-97D4-A22CA7E43500}"/>
              </a:ext>
            </a:extLst>
          </p:cNvPr>
          <p:cNvSpPr txBox="1">
            <a:spLocks/>
          </p:cNvSpPr>
          <p:nvPr/>
        </p:nvSpPr>
        <p:spPr>
          <a:xfrm>
            <a:off x="1488332" y="653965"/>
            <a:ext cx="6167336" cy="565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5CC00-F190-DF4A-A4F9-F5C048D23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99"/>
          <a:stretch/>
        </p:blipFill>
        <p:spPr>
          <a:xfrm rot="16200000">
            <a:off x="5512232" y="2355952"/>
            <a:ext cx="3085723" cy="2166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85910-9082-137B-CEE6-350AF6FDF211}"/>
              </a:ext>
            </a:extLst>
          </p:cNvPr>
          <p:cNvSpPr txBox="1"/>
          <p:nvPr/>
        </p:nvSpPr>
        <p:spPr>
          <a:xfrm>
            <a:off x="391212" y="457596"/>
            <a:ext cx="7929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Wildlife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Habitat Contest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 identification and general knowledge contest about wildlife species, ecoregions, population management.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1B62F5-1282-4485-1130-9BC9DF68157E}"/>
              </a:ext>
            </a:extLst>
          </p:cNvPr>
          <p:cNvSpPr txBox="1"/>
          <p:nvPr/>
        </p:nvSpPr>
        <p:spPr>
          <a:xfrm>
            <a:off x="1005840" y="3837160"/>
            <a:ext cx="3911600" cy="167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Novice and Junior members will:</a:t>
            </a:r>
          </a:p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25 wildlife species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Answer 25 General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Knowledge questions</a:t>
            </a:r>
          </a:p>
          <a:p>
            <a:pPr marL="0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i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team scores.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8D887-6770-3FB4-55EF-0C05367299E8}"/>
              </a:ext>
            </a:extLst>
          </p:cNvPr>
          <p:cNvSpPr txBox="1"/>
          <p:nvPr/>
        </p:nvSpPr>
        <p:spPr>
          <a:xfrm>
            <a:off x="1044080" y="1896157"/>
            <a:ext cx="2656554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Critical thinking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 solving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 making skills.</a:t>
            </a:r>
          </a:p>
        </p:txBody>
      </p:sp>
    </p:spTree>
    <p:extLst>
      <p:ext uri="{BB962C8B-B14F-4D97-AF65-F5344CB8AC3E}">
        <p14:creationId xmlns:p14="http://schemas.microsoft.com/office/powerpoint/2010/main" val="3946908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F50787-5D04-518D-4455-A776BFC168E8}"/>
              </a:ext>
            </a:extLst>
          </p:cNvPr>
          <p:cNvSpPr txBox="1"/>
          <p:nvPr/>
        </p:nvSpPr>
        <p:spPr>
          <a:xfrm>
            <a:off x="1802876" y="1562092"/>
            <a:ext cx="55382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Thank you!</a:t>
            </a:r>
          </a:p>
          <a:p>
            <a:pPr algn="ctr"/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More information can be found at:</a:t>
            </a:r>
          </a:p>
          <a:p>
            <a:pPr algn="ctr"/>
            <a:r>
              <a:rPr lang="en-US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hlinkClick r:id="rId2"/>
              </a:rPr>
              <a:t>https://nm4h.nmsu.edu/</a:t>
            </a:r>
            <a:endParaRPr lang="en-US"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en-US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C0C84-DC77-FA8D-F76A-78CC66D5E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154" y="4218690"/>
            <a:ext cx="124369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9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C8619C-4206-CB98-0DB4-55583BC77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848" y="3108488"/>
            <a:ext cx="1486303" cy="1550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80CDC-B6DC-439B-7F6A-DF45E9B2A562}"/>
              </a:ext>
            </a:extLst>
          </p:cNvPr>
          <p:cNvSpPr txBox="1"/>
          <p:nvPr/>
        </p:nvSpPr>
        <p:spPr>
          <a:xfrm>
            <a:off x="1404593" y="2280790"/>
            <a:ext cx="6608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and Consumer Science Contests</a:t>
            </a:r>
          </a:p>
        </p:txBody>
      </p:sp>
    </p:spTree>
    <p:extLst>
      <p:ext uri="{BB962C8B-B14F-4D97-AF65-F5344CB8AC3E}">
        <p14:creationId xmlns:p14="http://schemas.microsoft.com/office/powerpoint/2010/main" val="143841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2D78813-8624-866E-0D15-6A35B5E4857C}"/>
              </a:ext>
            </a:extLst>
          </p:cNvPr>
          <p:cNvSpPr txBox="1"/>
          <p:nvPr/>
        </p:nvSpPr>
        <p:spPr>
          <a:xfrm>
            <a:off x="655662" y="2866874"/>
            <a:ext cx="4572000" cy="3177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Participants rank 4 classes with 4 items in each from best to worst based on a given scenario.</a:t>
            </a:r>
          </a:p>
          <a:p>
            <a:pPr marL="742950" lvl="1" indent="-285750" algn="l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Toothpaste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Smoothies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Backpacks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Toys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Headphones</a:t>
            </a: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Give a set of oral reasons to tell why.</a:t>
            </a:r>
          </a:p>
          <a:p>
            <a:pPr lvl="1">
              <a:spcBef>
                <a:spcPts val="300"/>
              </a:spcBef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Novices give oral reasons on one class</a:t>
            </a:r>
          </a:p>
          <a:p>
            <a:pPr lvl="1">
              <a:spcBef>
                <a:spcPts val="300"/>
              </a:spcBef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Juniors give oral reasons on two class</a:t>
            </a:r>
          </a:p>
          <a:p>
            <a:pPr marL="0" indent="0">
              <a:lnSpc>
                <a:spcPct val="200000"/>
              </a:lnSpc>
              <a:spcBef>
                <a:spcPts val="300"/>
              </a:spcBef>
              <a:buNone/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team scores.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F45EC4-4ED4-4F74-B991-54F52072D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45" t="4435" r="28596" b="28429"/>
          <a:stretch/>
        </p:blipFill>
        <p:spPr>
          <a:xfrm>
            <a:off x="6080943" y="1489434"/>
            <a:ext cx="2949936" cy="3474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79" y="5441654"/>
            <a:ext cx="1036561" cy="1070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2A7545-D211-649E-67AF-F888710792E5}"/>
              </a:ext>
            </a:extLst>
          </p:cNvPr>
          <p:cNvSpPr txBox="1"/>
          <p:nvPr/>
        </p:nvSpPr>
        <p:spPr>
          <a:xfrm>
            <a:off x="391212" y="457596"/>
            <a:ext cx="60284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Consumer Decision Making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judging contest related to consumer products.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DC65F-3D1A-E668-0EEE-E69D2AA11883}"/>
              </a:ext>
            </a:extLst>
          </p:cNvPr>
          <p:cNvSpPr txBox="1"/>
          <p:nvPr/>
        </p:nvSpPr>
        <p:spPr>
          <a:xfrm>
            <a:off x="2832755" y="3433619"/>
            <a:ext cx="213045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 Food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Shoes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Sunglasses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Tablets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B0B40E-D296-281F-D615-BBA79D766EE3}"/>
              </a:ext>
            </a:extLst>
          </p:cNvPr>
          <p:cNvSpPr txBox="1"/>
          <p:nvPr/>
        </p:nvSpPr>
        <p:spPr>
          <a:xfrm>
            <a:off x="655662" y="1349842"/>
            <a:ext cx="5187658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their financial knowledge.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 critically.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 decision-making skills. </a:t>
            </a:r>
          </a:p>
        </p:txBody>
      </p:sp>
    </p:spTree>
    <p:extLst>
      <p:ext uri="{BB962C8B-B14F-4D97-AF65-F5344CB8AC3E}">
        <p14:creationId xmlns:p14="http://schemas.microsoft.com/office/powerpoint/2010/main" val="94661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960" y="5329929"/>
            <a:ext cx="1164324" cy="1202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AB6DE-46ED-8BC1-94EF-499794820245}"/>
              </a:ext>
            </a:extLst>
          </p:cNvPr>
          <p:cNvSpPr txBox="1"/>
          <p:nvPr/>
        </p:nvSpPr>
        <p:spPr>
          <a:xfrm>
            <a:off x="391211" y="457596"/>
            <a:ext cx="71973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&amp; Consumer Science Skill-a-thon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Identification of kitchen, sewing,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 interior design items.</a:t>
            </a:r>
            <a:r>
              <a:rPr lang="en-US" sz="1800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en-US" dirty="0">
              <a:solidFill>
                <a:srgbClr val="8C094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B7251-759E-5BF1-ECD4-00547FF886AF}"/>
              </a:ext>
            </a:extLst>
          </p:cNvPr>
          <p:cNvSpPr txBox="1"/>
          <p:nvPr/>
        </p:nvSpPr>
        <p:spPr>
          <a:xfrm>
            <a:off x="574918" y="1735438"/>
            <a:ext cx="5216281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critical thinking skills for money management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consumer decision making skills.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6CE31-A639-FD48-C9EE-C8E19313AF85}"/>
              </a:ext>
            </a:extLst>
          </p:cNvPr>
          <p:cNvSpPr txBox="1"/>
          <p:nvPr/>
        </p:nvSpPr>
        <p:spPr>
          <a:xfrm>
            <a:off x="574918" y="3361067"/>
            <a:ext cx="3772784" cy="230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for Novice and Juniors: 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&amp; Nutrition – 25 items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Sewing &amp; Clothing – 25 items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Interior Design &amp; Housing – 15 items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Judging Section</a:t>
            </a:r>
            <a:endParaRPr lang="en-US" sz="14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 a class of 4 food items from best to worst.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400" i="1" kern="1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team scores.</a:t>
            </a:r>
            <a:endParaRPr lang="en-US" sz="1400" i="1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CA5AC7-2481-7F45-DA57-36617B50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128" y="1165558"/>
            <a:ext cx="2473954" cy="17512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DCB3A5-1F29-2A97-7E4B-D9C2125F515C}"/>
              </a:ext>
            </a:extLst>
          </p:cNvPr>
          <p:cNvSpPr txBox="1"/>
          <p:nvPr/>
        </p:nvSpPr>
        <p:spPr>
          <a:xfrm>
            <a:off x="5024603" y="3415098"/>
            <a:ext cx="36574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&amp; Consumer Science Bowl </a:t>
            </a:r>
          </a:p>
          <a:p>
            <a:r>
              <a:rPr lang="en-US" sz="1600" b="1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(SE District)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Teams of 3 or 4 participants         answer toss up questions                               with a buzzer system.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team scores.</a:t>
            </a:r>
          </a:p>
        </p:txBody>
      </p:sp>
    </p:spTree>
    <p:extLst>
      <p:ext uri="{BB962C8B-B14F-4D97-AF65-F5344CB8AC3E}">
        <p14:creationId xmlns:p14="http://schemas.microsoft.com/office/powerpoint/2010/main" val="172922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04E343-8DF5-4645-9263-8EC1B9389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3" t="11015" r="18922" b="9099"/>
          <a:stretch/>
        </p:blipFill>
        <p:spPr>
          <a:xfrm>
            <a:off x="5932519" y="1338920"/>
            <a:ext cx="3027136" cy="4411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442" y="4252786"/>
            <a:ext cx="877228" cy="906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72A7E-9AF5-9377-3D0A-D6E45A996174}"/>
              </a:ext>
            </a:extLst>
          </p:cNvPr>
          <p:cNvSpPr txBox="1"/>
          <p:nvPr/>
        </p:nvSpPr>
        <p:spPr>
          <a:xfrm>
            <a:off x="391212" y="457596"/>
            <a:ext cx="62737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Fashion Revue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Modeling of a sewing exhibit and an oral presentation.</a:t>
            </a:r>
            <a:r>
              <a:rPr lang="en-US" sz="1800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en-US" dirty="0">
              <a:solidFill>
                <a:srgbClr val="8C094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607AB-71F8-B2DD-9B19-446969F0731C}"/>
              </a:ext>
            </a:extLst>
          </p:cNvPr>
          <p:cNvSpPr txBox="1"/>
          <p:nvPr/>
        </p:nvSpPr>
        <p:spPr>
          <a:xfrm>
            <a:off x="784011" y="3024685"/>
            <a:ext cx="4602480" cy="2852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</a:t>
            </a:r>
            <a:r>
              <a:rPr lang="en-US" sz="14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be enrolled in a Sewing project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Sew Much Fun I &amp; II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 &amp; Match I &amp; II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Sew ‘N Go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Serger Sewing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Creative Touches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 Clothing Construction I &amp; II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Quilting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Fashion Magic I, II, III, and IV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B1D96-CF77-F100-0697-C8BDCD049479}"/>
              </a:ext>
            </a:extLst>
          </p:cNvPr>
          <p:cNvSpPr txBox="1"/>
          <p:nvPr/>
        </p:nvSpPr>
        <p:spPr>
          <a:xfrm>
            <a:off x="557960" y="1531970"/>
            <a:ext cx="5218954" cy="136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 about sewing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organized and manage their time.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speaking skills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928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04E343-8DF5-4645-9263-8EC1B9389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3" t="8978" r="2658" b="11436"/>
          <a:stretch/>
        </p:blipFill>
        <p:spPr>
          <a:xfrm>
            <a:off x="5923280" y="1233364"/>
            <a:ext cx="2926080" cy="3805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EAA6DB-413C-BC38-3363-5858A1AB71EF}"/>
              </a:ext>
            </a:extLst>
          </p:cNvPr>
          <p:cNvSpPr txBox="1"/>
          <p:nvPr/>
        </p:nvSpPr>
        <p:spPr>
          <a:xfrm>
            <a:off x="391212" y="457596"/>
            <a:ext cx="62737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Favorite Foods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Preparing a dish, setting a table, and an interview.</a:t>
            </a:r>
            <a:r>
              <a:rPr lang="en-US" sz="1800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en-US" dirty="0">
              <a:solidFill>
                <a:srgbClr val="8C094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DA255-C065-CE0B-DA5D-C9F130832638}"/>
              </a:ext>
            </a:extLst>
          </p:cNvPr>
          <p:cNvSpPr txBox="1"/>
          <p:nvPr/>
        </p:nvSpPr>
        <p:spPr>
          <a:xfrm>
            <a:off x="1084580" y="3362960"/>
            <a:ext cx="3233420" cy="2303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may prepare: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dish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Salad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Sandwich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Bread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Fruit or vegetable dish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Healthy Snack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556E51-0210-9F4C-A5BE-C1CC7333E09B}"/>
              </a:ext>
            </a:extLst>
          </p:cNvPr>
          <p:cNvSpPr txBox="1"/>
          <p:nvPr/>
        </p:nvSpPr>
        <p:spPr>
          <a:xfrm>
            <a:off x="595238" y="1422965"/>
            <a:ext cx="4901321" cy="171329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 TO: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 about nutrition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Prepare healthy food in the kitchen.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within the allotted time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 speaking skills.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656" y="5431381"/>
            <a:ext cx="1026608" cy="10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323404-B109-F5DF-6C63-F36F59DB7D4F}"/>
              </a:ext>
            </a:extLst>
          </p:cNvPr>
          <p:cNvSpPr txBox="1"/>
          <p:nvPr/>
        </p:nvSpPr>
        <p:spPr>
          <a:xfrm>
            <a:off x="3035431" y="2290712"/>
            <a:ext cx="307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C094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General Contests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D7A3C-6450-0DA8-5044-395CFD044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848" y="3108488"/>
            <a:ext cx="1486303" cy="15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83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63876-2768-4C69-B744-616F4BF2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3761639"/>
            <a:ext cx="838200" cy="865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94DC98-F819-172F-CDBB-98CE8BD1F6B5}"/>
              </a:ext>
            </a:extLst>
          </p:cNvPr>
          <p:cNvSpPr txBox="1"/>
          <p:nvPr/>
        </p:nvSpPr>
        <p:spPr>
          <a:xfrm>
            <a:off x="391212" y="457596"/>
            <a:ext cx="79298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Presentation Contest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8C0942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is… </a:t>
            </a:r>
          </a:p>
          <a:p>
            <a:r>
              <a:rPr lang="en-US" dirty="0">
                <a:solidFill>
                  <a:srgbClr val="8C094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prepared demonstration or illustrated talk.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A134F0-1467-4731-8458-E9829A316B67}"/>
              </a:ext>
            </a:extLst>
          </p:cNvPr>
          <p:cNvSpPr txBox="1"/>
          <p:nvPr/>
        </p:nvSpPr>
        <p:spPr>
          <a:xfrm>
            <a:off x="631264" y="3665123"/>
            <a:ext cx="8314651" cy="196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Agriculture</a:t>
            </a:r>
            <a:endParaRPr lang="en-US" sz="11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Animal Science, Horticulture, Agronomy, and Natural Science projects.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Family &amp; Consumer Sciences </a:t>
            </a:r>
            <a:endParaRPr lang="en-US" sz="11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Clothing, Foods, Housing &amp; Interior 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D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esign, Consumer Education 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&amp;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 Family Life projects.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General</a:t>
            </a:r>
            <a:endParaRPr lang="en-US" sz="11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Engineering, Personal Growth &amp; Development, Creative Arts and Arts 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&amp;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 Crafts projects.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D4CC36-9848-AB46-6946-27602AC84B44}"/>
              </a:ext>
            </a:extLst>
          </p:cNvPr>
          <p:cNvSpPr txBox="1"/>
          <p:nvPr/>
        </p:nvSpPr>
        <p:spPr>
          <a:xfrm>
            <a:off x="631264" y="1570945"/>
            <a:ext cx="4818354" cy="193488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LEARN: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demonstrate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knowledge about a particular topic</a:t>
            </a: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speaking skills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&amp; organizing skills.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Self-confidence.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CCED6D-8BA1-4E6E-15C0-2A1F99D5A623}"/>
              </a:ext>
            </a:extLst>
          </p:cNvPr>
          <p:cNvSpPr txBox="1"/>
          <p:nvPr/>
        </p:nvSpPr>
        <p:spPr>
          <a:xfrm>
            <a:off x="5683176" y="1945630"/>
            <a:ext cx="2814320" cy="1428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Time Limits: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Novice: under 5 minutes  </a:t>
            </a:r>
            <a:endParaRPr kumimoji="0" lang="en-US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Junior: under 10 minutes</a:t>
            </a:r>
            <a:endParaRPr kumimoji="0" lang="en-US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Participant may use visuals.</a:t>
            </a:r>
            <a:endParaRPr kumimoji="0" lang="en-US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24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B2C9CB0F831146830436B7D3AF93A2" ma:contentTypeVersion="2" ma:contentTypeDescription="Create a new document." ma:contentTypeScope="" ma:versionID="e7c76ebaca8f8754c27b6f4c854deb18">
  <xsd:schema xmlns:xsd="http://www.w3.org/2001/XMLSchema" xmlns:xs="http://www.w3.org/2001/XMLSchema" xmlns:p="http://schemas.microsoft.com/office/2006/metadata/properties" xmlns:ns3="1bf9da28-0567-4ace-b51c-c87ac1feeaa7" targetNamespace="http://schemas.microsoft.com/office/2006/metadata/properties" ma:root="true" ma:fieldsID="44a1ab5ad27069b786bc067001450c6b" ns3:_="">
    <xsd:import namespace="1bf9da28-0567-4ace-b51c-c87ac1feeaa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9da28-0567-4ace-b51c-c87ac1feea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6413BB-A979-408B-AB64-93544904BD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f9da28-0567-4ace-b51c-c87ac1feea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D48956-163D-4F00-B5EA-B6616BD9CD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1B37F5-6945-403B-9589-EB4545BC559A}">
  <ds:schemaRefs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bf9da28-0567-4ace-b51c-c87ac1feeaa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2794</TotalTime>
  <Words>1682</Words>
  <Application>Microsoft Macintosh PowerPoint</Application>
  <PresentationFormat>On-screen Show (4:3)</PresentationFormat>
  <Paragraphs>326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Adobe Hebrew</vt:lpstr>
      <vt:lpstr>Arial</vt:lpstr>
      <vt:lpstr>Calibri</vt:lpstr>
      <vt:lpstr>Calibri Light</vt:lpstr>
      <vt:lpstr>Open Sans</vt:lpstr>
      <vt:lpstr>Open Sans ExtraBold</vt:lpstr>
      <vt:lpstr>Open Sans SemiBold</vt:lpstr>
      <vt:lpstr>Symbol</vt:lpstr>
      <vt:lpstr>Times New Roman</vt:lpstr>
      <vt:lpstr>Wingdings</vt:lpstr>
      <vt:lpstr>Office Theme</vt:lpstr>
      <vt:lpstr>Take 10 with 4-H: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Cheryl Butterfield</cp:lastModifiedBy>
  <cp:revision>63</cp:revision>
  <dcterms:created xsi:type="dcterms:W3CDTF">2017-02-21T20:50:35Z</dcterms:created>
  <dcterms:modified xsi:type="dcterms:W3CDTF">2023-05-05T19:57:41Z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0x010100AEB2C9CB0F831146830436B7D3AF93A2</vt:lpwstr>
  </property>
</Properties>
</file>